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4" r:id="rId3"/>
    <p:sldId id="269" r:id="rId4"/>
    <p:sldId id="271" r:id="rId5"/>
    <p:sldId id="272" r:id="rId6"/>
    <p:sldId id="273" r:id="rId7"/>
    <p:sldId id="275" r:id="rId8"/>
    <p:sldId id="312" r:id="rId9"/>
    <p:sldId id="313" r:id="rId10"/>
    <p:sldId id="277" r:id="rId11"/>
    <p:sldId id="327" r:id="rId12"/>
    <p:sldId id="314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290" r:id="rId22"/>
    <p:sldId id="291" r:id="rId23"/>
    <p:sldId id="324" r:id="rId24"/>
    <p:sldId id="325" r:id="rId25"/>
    <p:sldId id="307" r:id="rId26"/>
    <p:sldId id="308" r:id="rId27"/>
    <p:sldId id="309" r:id="rId28"/>
    <p:sldId id="326" r:id="rId29"/>
  </p:sldIdLst>
  <p:sldSz cx="9144000" cy="6858000" type="screen4x3"/>
  <p:notesSz cx="6858000" cy="9144000"/>
  <p:embeddedFontLst>
    <p:embeddedFont>
      <p:font typeface="Open Sans" panose="02010600030101010101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264"/>
            <p14:sldId id="269"/>
            <p14:sldId id="271"/>
            <p14:sldId id="272"/>
            <p14:sldId id="273"/>
            <p14:sldId id="275"/>
            <p14:sldId id="312"/>
            <p14:sldId id="313"/>
            <p14:sldId id="277"/>
            <p14:sldId id="327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290"/>
            <p14:sldId id="291"/>
            <p14:sldId id="324"/>
            <p14:sldId id="325"/>
            <p14:sldId id="307"/>
            <p14:sldId id="308"/>
            <p14:sldId id="309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3"/>
    <a:srgbClr val="009EE0"/>
    <a:srgbClr val="EE7F00"/>
    <a:srgbClr val="00305E"/>
    <a:srgbClr val="000000"/>
    <a:srgbClr val="13A983"/>
    <a:srgbClr val="009BA4"/>
    <a:srgbClr val="93C356"/>
    <a:srgbClr val="BCCF02"/>
    <a:srgbClr val="286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3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845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3"/>
            <a:ext cx="9144000" cy="6092822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387259"/>
            <a:ext cx="7935515" cy="1198491"/>
          </a:xfrm>
        </p:spPr>
        <p:txBody>
          <a:bodyPr/>
          <a:lstStyle>
            <a:lvl1pPr>
              <a:defRPr sz="3200" b="1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849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Thursday, 9. July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Xi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self-driving car technology introduction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self-driving car technology introduction</a:t>
            </a:r>
            <a:endParaRPr lang="de-DE" sz="8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r>
              <a:rPr lang="de-DE" sz="800" dirty="0">
                <a:effectLst/>
              </a:rPr>
              <a:t>Professur für VLSI-Entwurfssysteme, Diagnostik und Architektur/ Xi Hu</a:t>
            </a:r>
            <a:br>
              <a:rPr lang="de-DE" sz="800" dirty="0">
                <a:effectLst/>
              </a:rPr>
            </a:br>
            <a:r>
              <a:rPr lang="de-DE" sz="800" dirty="0">
                <a:effectLst/>
              </a:rPr>
              <a:t>Hauptseminar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12. 07.2018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766763" y="4778855"/>
            <a:ext cx="7981949" cy="1239280"/>
          </a:xfrm>
        </p:spPr>
        <p:txBody>
          <a:bodyPr/>
          <a:lstStyle/>
          <a:p>
            <a:r>
              <a:rPr lang="de-DE" dirty="0"/>
              <a:t>Hu Xi</a:t>
            </a:r>
          </a:p>
          <a:p>
            <a:r>
              <a:rPr lang="de-DE" dirty="0"/>
              <a:t>12.07.2018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Hauptseminar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self-driving car technology introduction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 </a:t>
            </a:r>
            <a:r>
              <a:rPr lang="en-US" altLang="zh-CN" dirty="0"/>
              <a:t>road lane detection</a:t>
            </a:r>
            <a:r>
              <a:rPr lang="zh-CN" altLang="en-US" dirty="0"/>
              <a:t> </a:t>
            </a:r>
            <a:endParaRPr lang="de-D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25612-0DDA-4932-896B-898E99210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0" y="2334129"/>
            <a:ext cx="8632659" cy="24664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63F721-D475-4C4D-A8DE-19914339E262}"/>
              </a:ext>
            </a:extLst>
          </p:cNvPr>
          <p:cNvSpPr/>
          <p:nvPr/>
        </p:nvSpPr>
        <p:spPr>
          <a:xfrm>
            <a:off x="1323475" y="1478472"/>
            <a:ext cx="7182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b) a deep convolutional encoder-decoder architecture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BD03EE-62EF-4156-B2F4-717653D772A3}"/>
              </a:ext>
            </a:extLst>
          </p:cNvPr>
          <p:cNvSpPr/>
          <p:nvPr/>
        </p:nvSpPr>
        <p:spPr>
          <a:xfrm>
            <a:off x="395287" y="5411005"/>
            <a:ext cx="3960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Badrinarayanan</a:t>
            </a:r>
            <a:r>
              <a:rPr lang="en-US" altLang="zh-CN" dirty="0">
                <a:solidFill>
                  <a:schemeClr val="bg2"/>
                </a:solidFill>
              </a:rPr>
              <a:t> et al.[3]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2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35" y="3387259"/>
            <a:ext cx="8307491" cy="1198491"/>
          </a:xfrm>
        </p:spPr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195463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0F0EA9D-0BD4-44DC-BA29-024519E350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1930231"/>
          </a:xfrm>
        </p:spPr>
        <p:txBody>
          <a:bodyPr/>
          <a:lstStyle/>
          <a:p>
            <a:pPr lvl="1" indent="0">
              <a:buNone/>
            </a:pPr>
            <a:r>
              <a:rPr lang="de-DE" sz="2400" b="1" dirty="0"/>
              <a:t>1) </a:t>
            </a:r>
            <a:r>
              <a:rPr lang="en-US" altLang="zh-CN" sz="2400" dirty="0"/>
              <a:t>YOLO network (“you only look once” network)</a:t>
            </a:r>
          </a:p>
          <a:p>
            <a:pPr lvl="1" indent="0">
              <a:buNone/>
            </a:pPr>
            <a:endParaRPr lang="en-US" altLang="zh-CN" sz="2400" dirty="0"/>
          </a:p>
          <a:p>
            <a:pPr lvl="1" indent="0">
              <a:buNone/>
            </a:pPr>
            <a:r>
              <a:rPr lang="en-US" altLang="zh-CN" sz="2400" dirty="0"/>
              <a:t>	  </a:t>
            </a:r>
            <a:r>
              <a:rPr lang="en-US" altLang="zh-CN" sz="2000" dirty="0"/>
              <a:t>a) aim:  real-time object detection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  <a:endParaRPr lang="en-US" altLang="zh-CN" sz="3200" dirty="0"/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endParaRPr lang="de-DE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2FDECB-50D3-42B8-AC4D-57B7D50D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27" y="2494695"/>
            <a:ext cx="6026946" cy="339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1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3F721-D475-4C4D-A8DE-19914339E262}"/>
              </a:ext>
            </a:extLst>
          </p:cNvPr>
          <p:cNvSpPr/>
          <p:nvPr/>
        </p:nvSpPr>
        <p:spPr>
          <a:xfrm>
            <a:off x="1323475" y="973147"/>
            <a:ext cx="7182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b) a convolutional neural network architecture</a:t>
            </a:r>
            <a:endParaRPr lang="zh-CN" altLang="en-US" dirty="0"/>
          </a:p>
        </p:txBody>
      </p:sp>
      <p:pic>
        <p:nvPicPr>
          <p:cNvPr id="6" name="图片 5" descr="IMG_256">
            <a:extLst>
              <a:ext uri="{FF2B5EF4-FFF2-40B4-BE49-F238E27FC236}">
                <a16:creationId xmlns:a16="http://schemas.microsoft.com/office/drawing/2014/main" id="{7C6B4ACD-E98A-4460-9F07-B0A46C12E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43" y="1491608"/>
            <a:ext cx="9061113" cy="413422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25D646-B83B-46BA-BF95-A64CB4F7D79F}"/>
              </a:ext>
            </a:extLst>
          </p:cNvPr>
          <p:cNvSpPr/>
          <p:nvPr/>
        </p:nvSpPr>
        <p:spPr>
          <a:xfrm>
            <a:off x="395287" y="5441163"/>
            <a:ext cx="361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Nugraha</a:t>
            </a:r>
            <a:r>
              <a:rPr lang="en-US" altLang="zh-CN" dirty="0">
                <a:solidFill>
                  <a:schemeClr val="bg2"/>
                </a:solidFill>
              </a:rPr>
              <a:t> et al.[1]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1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0F0EA9D-0BD4-44DC-BA29-024519E350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4902032"/>
          </a:xfrm>
        </p:spPr>
        <p:txBody>
          <a:bodyPr/>
          <a:lstStyle/>
          <a:p>
            <a:pPr lvl="1" indent="0">
              <a:buNone/>
            </a:pPr>
            <a:r>
              <a:rPr lang="en-US" altLang="zh-CN" sz="2400" b="1" dirty="0"/>
              <a:t>2</a:t>
            </a:r>
            <a:r>
              <a:rPr lang="de-DE" sz="2400" b="1" dirty="0"/>
              <a:t>) </a:t>
            </a:r>
            <a:r>
              <a:rPr lang="en-US" altLang="zh-CN" sz="2400" dirty="0"/>
              <a:t>LIDAR (light detection and ranging)</a:t>
            </a:r>
          </a:p>
          <a:p>
            <a:pPr lvl="1" indent="0">
              <a:buNone/>
            </a:pPr>
            <a:endParaRPr lang="en-US" altLang="zh-CN" sz="2400" dirty="0"/>
          </a:p>
          <a:p>
            <a:pPr lvl="1" indent="0">
              <a:buNone/>
            </a:pPr>
            <a:r>
              <a:rPr lang="en-US" altLang="zh-CN" sz="2400" dirty="0"/>
              <a:t>	  </a:t>
            </a:r>
            <a:r>
              <a:rPr lang="en-US" altLang="zh-CN" sz="2000" dirty="0"/>
              <a:t>a) working principle : time of flight method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r>
              <a:rPr lang="en-US" altLang="zh-CN" sz="2000" dirty="0"/>
              <a:t>	  b) measuring the relative distance between the other vehicles 	      and the self-driving car</a:t>
            </a:r>
          </a:p>
          <a:p>
            <a:pPr lvl="1" indent="0">
              <a:buNone/>
            </a:pPr>
            <a:r>
              <a:rPr lang="en-US" altLang="zh-CN" sz="2000" dirty="0"/>
              <a:t>	  </a:t>
            </a:r>
          </a:p>
          <a:p>
            <a:pPr lvl="1" indent="0">
              <a:buNone/>
            </a:pPr>
            <a:r>
              <a:rPr lang="en-US" altLang="zh-CN" sz="2000" dirty="0"/>
              <a:t>	  c) constructing a so-called point cloud map </a:t>
            </a:r>
          </a:p>
          <a:p>
            <a:pPr lvl="1" indent="0">
              <a:buNone/>
            </a:pPr>
            <a:r>
              <a:rPr lang="en-US" altLang="zh-CN" sz="2000" dirty="0"/>
              <a:t>	      drawing a 3D environment map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r>
              <a:rPr lang="en-US" altLang="zh-CN" sz="2000" dirty="0"/>
              <a:t>	  d) better way to detect vehicles, but too expensive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78241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</p:spPr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9850B5-33E6-4451-972A-C8200702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1" y="1498890"/>
            <a:ext cx="8034818" cy="38136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9035DB-32AE-4BB3-968D-6D07D9134D60}"/>
              </a:ext>
            </a:extLst>
          </p:cNvPr>
          <p:cNvSpPr/>
          <p:nvPr/>
        </p:nvSpPr>
        <p:spPr>
          <a:xfrm>
            <a:off x="395287" y="5410416"/>
            <a:ext cx="5151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udacity’s</a:t>
            </a:r>
            <a:r>
              <a:rPr lang="en-US" altLang="zh-CN" dirty="0">
                <a:solidFill>
                  <a:schemeClr val="bg2"/>
                </a:solidFill>
              </a:rPr>
              <a:t> self driving car course</a:t>
            </a:r>
            <a:endParaRPr lang="zh-CN" altLang="en-US" dirty="0">
              <a:solidFill>
                <a:schemeClr val="bg2"/>
              </a:solidFill>
            </a:endParaRPr>
          </a:p>
          <a:p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0F0EA9D-0BD4-44DC-BA29-024519E350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4902032"/>
          </a:xfrm>
        </p:spPr>
        <p:txBody>
          <a:bodyPr/>
          <a:lstStyle/>
          <a:p>
            <a:pPr lvl="1" indent="0">
              <a:buNone/>
            </a:pPr>
            <a:r>
              <a:rPr lang="en-US" altLang="zh-CN" sz="2400" b="1" dirty="0"/>
              <a:t>3</a:t>
            </a:r>
            <a:r>
              <a:rPr lang="de-DE" sz="2400" b="1" dirty="0"/>
              <a:t>) </a:t>
            </a:r>
            <a:r>
              <a:rPr lang="en-US" altLang="zh-CN" sz="2400" dirty="0"/>
              <a:t>path planning: artificial potential field</a:t>
            </a:r>
          </a:p>
          <a:p>
            <a:pPr lvl="1" indent="0">
              <a:buNone/>
            </a:pPr>
            <a:endParaRPr lang="en-US" altLang="zh-CN" sz="2400" dirty="0"/>
          </a:p>
          <a:p>
            <a:pPr lvl="1" indent="0">
              <a:buNone/>
            </a:pPr>
            <a:endParaRPr lang="en-US" altLang="zh-CN" sz="2400" dirty="0"/>
          </a:p>
          <a:p>
            <a:pPr lvl="1" indent="0">
              <a:buNone/>
            </a:pPr>
            <a:r>
              <a:rPr lang="en-US" altLang="zh-CN" sz="2000" dirty="0"/>
              <a:t>	  a) assumption: the self-driving car is moving under </a:t>
            </a:r>
          </a:p>
          <a:p>
            <a:pPr lvl="1" indent="0">
              <a:buNone/>
            </a:pPr>
            <a:r>
              <a:rPr lang="en-US" altLang="zh-CN" sz="2000" dirty="0"/>
              <a:t>	      		  a virtual potential field</a:t>
            </a:r>
          </a:p>
          <a:p>
            <a:pPr lvl="1" indent="0">
              <a:buNone/>
            </a:pPr>
            <a:r>
              <a:rPr lang="en-US" altLang="zh-CN" sz="2000" dirty="0"/>
              <a:t>	  </a:t>
            </a:r>
          </a:p>
          <a:p>
            <a:pPr lvl="1" indent="0">
              <a:buNone/>
            </a:pPr>
            <a:r>
              <a:rPr lang="en-US" altLang="zh-CN" sz="2000" dirty="0"/>
              <a:t>	  b) initial point:</a:t>
            </a:r>
            <a:r>
              <a:rPr lang="zh-CN" altLang="en-US" sz="2000" dirty="0"/>
              <a:t> </a:t>
            </a:r>
            <a:r>
              <a:rPr lang="en-US" altLang="zh-CN" sz="2000" dirty="0"/>
              <a:t>the higher “mountain head”</a:t>
            </a:r>
          </a:p>
          <a:p>
            <a:pPr lvl="1" indent="0">
              <a:buNone/>
            </a:pPr>
            <a:r>
              <a:rPr lang="en-US" altLang="zh-CN" sz="2000" dirty="0"/>
              <a:t>	      target point: the “mountain foot”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r>
              <a:rPr lang="en-US" altLang="zh-CN" sz="2000" dirty="0"/>
              <a:t>	  c) principle:  repulsions of obstacles against the car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8210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</p:spPr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63F721-D475-4C4D-A8DE-19914339E262}"/>
              </a:ext>
            </a:extLst>
          </p:cNvPr>
          <p:cNvSpPr/>
          <p:nvPr/>
        </p:nvSpPr>
        <p:spPr>
          <a:xfrm>
            <a:off x="870714" y="973147"/>
            <a:ext cx="4731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 example for an artificial potential field : </a:t>
            </a:r>
            <a:endParaRPr lang="zh-CN" altLang="en-US" dirty="0"/>
          </a:p>
        </p:txBody>
      </p:sp>
      <p:pic>
        <p:nvPicPr>
          <p:cNvPr id="6" name="图片 5" descr="IMG_259">
            <a:extLst>
              <a:ext uri="{FF2B5EF4-FFF2-40B4-BE49-F238E27FC236}">
                <a16:creationId xmlns:a16="http://schemas.microsoft.com/office/drawing/2014/main" id="{0F538F98-9891-4A97-8C46-23EDC53246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2482" y="1372764"/>
            <a:ext cx="6199036" cy="411247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3996D0-C000-4A6B-9794-3D84D52A5542}"/>
              </a:ext>
            </a:extLst>
          </p:cNvPr>
          <p:cNvSpPr/>
          <p:nvPr/>
        </p:nvSpPr>
        <p:spPr>
          <a:xfrm>
            <a:off x="395287" y="5595671"/>
            <a:ext cx="3960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junshen’s</a:t>
            </a:r>
            <a:r>
              <a:rPr lang="en-US" altLang="zh-CN" dirty="0">
                <a:solidFill>
                  <a:schemeClr val="bg2"/>
                </a:solidFill>
              </a:rPr>
              <a:t> blog [6]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0F0EA9D-0BD4-44DC-BA29-024519E350C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95288" y="1077663"/>
                <a:ext cx="8353426" cy="4902032"/>
              </a:xfrm>
            </p:spPr>
            <p:txBody>
              <a:bodyPr/>
              <a:lstStyle/>
              <a:p>
                <a:pPr lvl="1" indent="0">
                  <a:buNone/>
                </a:pPr>
                <a:r>
                  <a:rPr lang="en-US" altLang="zh-CN" sz="2400" b="1" dirty="0"/>
                  <a:t>4</a:t>
                </a:r>
                <a:r>
                  <a:rPr lang="de-DE" sz="2400" b="1" dirty="0"/>
                  <a:t>) </a:t>
                </a:r>
                <a:r>
                  <a:rPr lang="en-US" altLang="zh-CN" sz="2400" dirty="0"/>
                  <a:t>model predictive control</a:t>
                </a:r>
              </a:p>
              <a:p>
                <a:pPr lvl="1" indent="0">
                  <a:buNone/>
                </a:pPr>
                <a:endParaRPr lang="en-US" altLang="zh-CN" sz="2400" dirty="0"/>
              </a:p>
              <a:p>
                <a:pPr lvl="1" indent="0">
                  <a:buNone/>
                </a:pPr>
                <a:r>
                  <a:rPr lang="en-US" altLang="zh-CN" sz="2000" dirty="0"/>
                  <a:t>	  a) to control a process while satisfying a set of constraints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  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  b) scenario: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      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      after the path is planned, the vehicle parameters need to 		      be known in order to make the car move in the planned 		      path as possible.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       parameters: acceleration 	 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		  steering angle	 (</a:t>
                </a:r>
                <a:r>
                  <a:rPr lang="el-GR" altLang="zh-CN" sz="2000" dirty="0"/>
                  <a:t>δ</a:t>
                </a:r>
                <a:r>
                  <a:rPr lang="en-US" altLang="zh-CN" sz="2000" dirty="0"/>
                  <a:t>)</a:t>
                </a:r>
              </a:p>
              <a:p>
                <a:pPr lvl="1" indent="0">
                  <a:buNone/>
                </a:pPr>
                <a:endParaRPr lang="en-US" altLang="zh-CN" sz="2000" dirty="0"/>
              </a:p>
              <a:p>
                <a:pPr lvl="1" indent="0">
                  <a:buNone/>
                </a:pPr>
                <a:endParaRPr lang="de-DE" sz="2400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E0F0EA9D-0BD4-44DC-BA29-024519E350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95288" y="1077663"/>
                <a:ext cx="8353426" cy="4902032"/>
              </a:xfrm>
              <a:blipFill>
                <a:blip r:embed="rId2"/>
                <a:stretch>
                  <a:fillRect t="-1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7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0F0EA9D-0BD4-44DC-BA29-024519E350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4902032"/>
          </a:xfrm>
        </p:spPr>
        <p:txBody>
          <a:bodyPr/>
          <a:lstStyle/>
          <a:p>
            <a:pPr lvl="1" indent="0">
              <a:buNone/>
            </a:pPr>
            <a:r>
              <a:rPr lang="en-US" altLang="zh-CN" sz="2000" dirty="0"/>
              <a:t>	  c) vehicle kinematic model </a:t>
            </a:r>
          </a:p>
          <a:p>
            <a:pPr lvl="1" indent="0">
              <a:buNone/>
            </a:pPr>
            <a:r>
              <a:rPr lang="en-US" altLang="zh-CN" sz="2000" dirty="0"/>
              <a:t>	  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</a:p>
          <a:p>
            <a:pPr lvl="1" indent="0">
              <a:buNone/>
            </a:pPr>
            <a:endParaRPr lang="de-DE" sz="2400" dirty="0"/>
          </a:p>
        </p:txBody>
      </p:sp>
      <p:pic>
        <p:nvPicPr>
          <p:cNvPr id="4" name="图片 3" descr="IMG_260">
            <a:extLst>
              <a:ext uri="{FF2B5EF4-FFF2-40B4-BE49-F238E27FC236}">
                <a16:creationId xmlns:a16="http://schemas.microsoft.com/office/drawing/2014/main" id="{7AAD8988-7DAA-4635-BCF5-3D949D61DC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2346" y="1615114"/>
            <a:ext cx="5469463" cy="382713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5E3C00A-99D6-471F-8CB4-B9C205E72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3224" y="3861874"/>
          <a:ext cx="1658940" cy="304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6" r:id="rId4" imgW="952200" imgH="177480" progId="Equation.KSEE3">
                  <p:embed/>
                </p:oleObj>
              </mc:Choice>
              <mc:Fallback>
                <p:oleObj r:id="rId4" imgW="952200" imgH="177480" progId="Equation.KSEE3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5E3C00A-99D6-471F-8CB4-B9C205E72A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224" y="3861874"/>
                        <a:ext cx="1658940" cy="3041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496ED1E-149B-4FC9-BC0C-07AEA8F019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3224" y="4506979"/>
          <a:ext cx="2787020" cy="75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7" r:id="rId6" imgW="1600200" imgH="431640" progId="Equation.KSEE3">
                  <p:embed/>
                </p:oleObj>
              </mc:Choice>
              <mc:Fallback>
                <p:oleObj r:id="rId6" imgW="1600200" imgH="431640" progId="Equation.KSEE3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2496ED1E-149B-4FC9-BC0C-07AEA8F019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224" y="4506979"/>
                        <a:ext cx="2787020" cy="757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36">
            <a:extLst>
              <a:ext uri="{FF2B5EF4-FFF2-40B4-BE49-F238E27FC236}">
                <a16:creationId xmlns:a16="http://schemas.microsoft.com/office/drawing/2014/main" id="{223110AB-1BEC-4E39-BD3E-FB4D5153F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AC5174A9-2953-4A4A-9AD3-479C4B792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3224" y="1707895"/>
          <a:ext cx="3024800" cy="3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8" r:id="rId8" imgW="1714320" imgH="203040" progId="Equation.KSEE3">
                  <p:embed/>
                </p:oleObj>
              </mc:Choice>
              <mc:Fallback>
                <p:oleObj r:id="rId8" imgW="1714320" imgH="203040" progId="Equation.KSEE3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AC5174A9-2953-4A4A-9AD3-479C4B792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224" y="1707895"/>
                        <a:ext cx="3024800" cy="3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8">
            <a:extLst>
              <a:ext uri="{FF2B5EF4-FFF2-40B4-BE49-F238E27FC236}">
                <a16:creationId xmlns:a16="http://schemas.microsoft.com/office/drawing/2014/main" id="{09A38955-F0CC-4D1F-B687-B7BB8AAF4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5FAF361F-0C40-4D2D-8367-4B37E2881F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1810" y="2297896"/>
          <a:ext cx="3052796" cy="364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9" r:id="rId10" imgW="1726920" imgH="203040" progId="Equation.KSEE3">
                  <p:embed/>
                </p:oleObj>
              </mc:Choice>
              <mc:Fallback>
                <p:oleObj r:id="rId10" imgW="1726920" imgH="203040" progId="Equation.KSEE3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5FAF361F-0C40-4D2D-8367-4B37E2881F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810" y="2297896"/>
                        <a:ext cx="3052796" cy="3640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21E59135-F455-47C0-98AD-C2472A33F84D}"/>
              </a:ext>
            </a:extLst>
          </p:cNvPr>
          <p:cNvSpPr/>
          <p:nvPr/>
        </p:nvSpPr>
        <p:spPr>
          <a:xfrm>
            <a:off x="395287" y="5595671"/>
            <a:ext cx="3960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AdamShan’s</a:t>
            </a:r>
            <a:r>
              <a:rPr lang="en-US" altLang="zh-CN" dirty="0">
                <a:solidFill>
                  <a:schemeClr val="bg2"/>
                </a:solidFill>
              </a:rPr>
              <a:t> blog [5]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3" name="Rectangle 875">
            <a:extLst>
              <a:ext uri="{FF2B5EF4-FFF2-40B4-BE49-F238E27FC236}">
                <a16:creationId xmlns:a16="http://schemas.microsoft.com/office/drawing/2014/main" id="{619EA7E5-A77A-4AA7-92C4-65E1169E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84C826B-7FFB-4D23-B995-E7CC0775C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927665"/>
              </p:ext>
            </p:extLst>
          </p:nvPr>
        </p:nvGraphicFramePr>
        <p:xfrm>
          <a:off x="5623224" y="2803118"/>
          <a:ext cx="2866692" cy="757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0" r:id="rId12" imgW="1498320" imgH="393480" progId="Equation.KSEE3">
                  <p:embed/>
                </p:oleObj>
              </mc:Choice>
              <mc:Fallback>
                <p:oleObj r:id="rId12" imgW="1498320" imgH="393480" progId="Equation.KSEE3">
                  <p:embed/>
                  <p:pic>
                    <p:nvPicPr>
                      <p:cNvPr id="0" name="Object 8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3224" y="2803118"/>
                        <a:ext cx="2866692" cy="757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86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Contents of this presentation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34502" y="1154113"/>
            <a:ext cx="7106340" cy="4838314"/>
          </a:xfrm>
        </p:spPr>
        <p:txBody>
          <a:bodyPr/>
          <a:lstStyle/>
          <a:p>
            <a:r>
              <a:rPr lang="de-DE" sz="2400" b="1" dirty="0"/>
              <a:t>1. Motivation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r>
              <a:rPr lang="en-US" altLang="zh-CN" sz="2400" b="1" dirty="0"/>
              <a:t>2. </a:t>
            </a:r>
            <a:r>
              <a:rPr lang="de-DE" sz="2400" b="1" dirty="0"/>
              <a:t>Methods</a:t>
            </a:r>
          </a:p>
          <a:p>
            <a:r>
              <a:rPr lang="en-US" altLang="zh-CN" sz="2000" b="1" dirty="0"/>
              <a:t>	2.1 </a:t>
            </a:r>
            <a:r>
              <a:rPr lang="en-US" altLang="zh-CN" sz="2000" dirty="0"/>
              <a:t>r</a:t>
            </a:r>
            <a:r>
              <a:rPr lang="de-DE" sz="2000" dirty="0"/>
              <a:t>oad lane detection</a:t>
            </a:r>
          </a:p>
          <a:p>
            <a:r>
              <a:rPr lang="en-US" altLang="zh-CN" sz="2000" b="1" dirty="0"/>
              <a:t>	2.2 </a:t>
            </a:r>
            <a:r>
              <a:rPr lang="de-DE" sz="2000" dirty="0"/>
              <a:t>collision avoidance</a:t>
            </a:r>
          </a:p>
          <a:p>
            <a:endParaRPr lang="de-DE" sz="1800" b="1" dirty="0"/>
          </a:p>
          <a:p>
            <a:r>
              <a:rPr lang="en-US" altLang="zh-CN" sz="2400" b="1" dirty="0"/>
              <a:t>3. </a:t>
            </a:r>
            <a:r>
              <a:rPr lang="de-DE" sz="2400" b="1" dirty="0"/>
              <a:t>Summary</a:t>
            </a:r>
          </a:p>
          <a:p>
            <a:endParaRPr lang="de-DE" sz="2400" dirty="0"/>
          </a:p>
          <a:p>
            <a:r>
              <a:rPr lang="en-US" altLang="zh-CN" sz="2400" b="1" dirty="0"/>
              <a:t>4. </a:t>
            </a:r>
            <a:r>
              <a:rPr lang="de-DE" sz="2400" b="1" dirty="0"/>
              <a:t>Future work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collision avoidance</a:t>
            </a: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0F0EA9D-0BD4-44DC-BA29-024519E350C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036" y="943847"/>
            <a:ext cx="8457123" cy="4825582"/>
          </a:xfrm>
        </p:spPr>
        <p:txBody>
          <a:bodyPr/>
          <a:lstStyle/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r>
              <a:rPr lang="en-US" altLang="zh-CN" sz="2000" dirty="0"/>
              <a:t>	  d) measuring and minimizing the difference between actual 	   	      driving path and reference path with a loss function:</a:t>
            </a:r>
          </a:p>
          <a:p>
            <a:pPr lvl="1" indent="0">
              <a:buNone/>
            </a:pPr>
            <a:r>
              <a:rPr lang="en-US" altLang="zh-CN" sz="2000" dirty="0"/>
              <a:t>		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r>
              <a:rPr lang="en-US" altLang="zh-CN" sz="2000" dirty="0"/>
              <a:t>	  e) obtaining control parameters</a:t>
            </a:r>
          </a:p>
          <a:p>
            <a:pPr lvl="1" indent="0">
              <a:buNone/>
            </a:pPr>
            <a:r>
              <a:rPr lang="en-US" altLang="zh-CN" sz="2000" dirty="0"/>
              <a:t>	      dealing with environmental noise automatically</a:t>
            </a:r>
          </a:p>
          <a:p>
            <a:pPr lvl="1" indent="0">
              <a:buNone/>
            </a:pPr>
            <a:r>
              <a:rPr lang="en-US" altLang="zh-CN" sz="2000" dirty="0"/>
              <a:t>	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F67757-2D6F-4A48-AFB8-C7843FFB2D00}"/>
                  </a:ext>
                </a:extLst>
              </p:cNvPr>
              <p:cNvSpPr/>
              <p:nvPr/>
            </p:nvSpPr>
            <p:spPr>
              <a:xfrm>
                <a:off x="1073285" y="4560488"/>
                <a:ext cx="424714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0">
                  <a:buNone/>
                </a:pPr>
                <a:r>
                  <a:rPr lang="en-US" altLang="zh-CN" sz="2000" dirty="0"/>
                  <a:t> 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parameters: acceleration 	 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lvl="1" indent="0">
                  <a:buNone/>
                </a:pPr>
                <a:r>
                  <a:rPr lang="en-US" altLang="zh-CN" sz="2000" dirty="0"/>
                  <a:t>		  steering angle	 (</a:t>
                </a:r>
                <a:r>
                  <a:rPr lang="el-GR" altLang="zh-CN" sz="2000" dirty="0"/>
                  <a:t>δ</a:t>
                </a:r>
                <a:r>
                  <a:rPr lang="en-US" altLang="zh-CN" sz="2000" dirty="0"/>
                  <a:t>)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F67757-2D6F-4A48-AFB8-C7843FFB2D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285" y="4560488"/>
                <a:ext cx="4247148" cy="1015663"/>
              </a:xfrm>
              <a:prstGeom prst="rect">
                <a:avLst/>
              </a:prstGeom>
              <a:blipFill>
                <a:blip r:embed="rId3"/>
                <a:stretch>
                  <a:fillRect r="-430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11999F90-9D21-4D06-BD5B-4B1247B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18713CD-8519-4090-A8D1-5B847FED90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848220"/>
              </p:ext>
            </p:extLst>
          </p:nvPr>
        </p:nvGraphicFramePr>
        <p:xfrm>
          <a:off x="3196495" y="2448714"/>
          <a:ext cx="2750281" cy="907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r:id="rId4" imgW="1320480" imgH="431640" progId="Equation.KSEE3">
                  <p:embed/>
                </p:oleObj>
              </mc:Choice>
              <mc:Fallback>
                <p:oleObj r:id="rId4" imgW="1320480" imgH="431640" progId="Equation.KSEE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495" y="2448714"/>
                        <a:ext cx="2750281" cy="907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202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019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C52B1-B8DE-4455-9783-5E6BC51E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Summary</a:t>
            </a:r>
            <a:endParaRPr lang="de-D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53B446-7395-4CD0-8E76-4FD3CD9391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399" y="1708484"/>
            <a:ext cx="8373201" cy="3724777"/>
          </a:xfrm>
        </p:spPr>
        <p:txBody>
          <a:bodyPr/>
          <a:lstStyle/>
          <a:p>
            <a:r>
              <a:rPr lang="zh-CN" altLang="en-US" sz="2000" b="1" dirty="0"/>
              <a:t>• </a:t>
            </a:r>
            <a:r>
              <a:rPr lang="en-US" altLang="zh-CN" sz="2000" dirty="0"/>
              <a:t>using </a:t>
            </a:r>
            <a:r>
              <a:rPr lang="en-US" altLang="zh-CN" sz="2000" dirty="0" err="1"/>
              <a:t>SegNet</a:t>
            </a:r>
            <a:r>
              <a:rPr lang="en-US" altLang="zh-CN" sz="2000" dirty="0"/>
              <a:t> and regression to detect the lanes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• </a:t>
            </a:r>
            <a:r>
              <a:rPr lang="en-US" altLang="zh-CN" sz="2000" dirty="0"/>
              <a:t>using the YOLO algorithm and LIDAR to detect the vehicles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• </a:t>
            </a:r>
            <a:r>
              <a:rPr lang="en-US" altLang="zh-CN" sz="2000" dirty="0"/>
              <a:t>using artificial potential fields to plan a path to avoid collisions</a:t>
            </a:r>
          </a:p>
          <a:p>
            <a:endParaRPr lang="en-US" altLang="zh-CN" sz="2000" dirty="0"/>
          </a:p>
          <a:p>
            <a:r>
              <a:rPr lang="zh-CN" altLang="en-US" sz="2000" b="1" dirty="0"/>
              <a:t>• </a:t>
            </a:r>
            <a:r>
              <a:rPr lang="en-US" altLang="zh-CN" sz="2000" dirty="0"/>
              <a:t>using model predictive control to control the car on the path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615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212440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C52B1-B8DE-4455-9783-5E6BC51E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de-D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53B446-7395-4CD0-8E76-4FD3CD9391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5801" y="1623822"/>
            <a:ext cx="8157410" cy="3777915"/>
          </a:xfrm>
        </p:spPr>
        <p:txBody>
          <a:bodyPr/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 </a:t>
            </a:r>
            <a:r>
              <a:rPr lang="en-US" altLang="zh-CN" sz="2400" dirty="0"/>
              <a:t>sensor control and fusion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000" dirty="0"/>
              <a:t> </a:t>
            </a:r>
          </a:p>
          <a:p>
            <a:r>
              <a:rPr lang="en-US" altLang="zh-CN" sz="2000" b="1" dirty="0"/>
              <a:t>2.</a:t>
            </a:r>
            <a:r>
              <a:rPr lang="zh-CN" altLang="en-US" sz="2000" b="1" dirty="0"/>
              <a:t> </a:t>
            </a:r>
            <a:r>
              <a:rPr lang="en-US" altLang="zh-CN" sz="2400" dirty="0"/>
              <a:t>positioning and navigation</a:t>
            </a:r>
          </a:p>
          <a:p>
            <a:endParaRPr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E14F664-35D7-47E8-9597-29455A99A80E}"/>
              </a:ext>
            </a:extLst>
          </p:cNvPr>
          <p:cNvSpPr/>
          <p:nvPr/>
        </p:nvSpPr>
        <p:spPr>
          <a:xfrm>
            <a:off x="914400" y="2212227"/>
            <a:ext cx="792881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prerequisite: </a:t>
            </a:r>
            <a:r>
              <a:rPr lang="zh-CN" altLang="en-US" sz="2000" dirty="0">
                <a:solidFill>
                  <a:schemeClr val="tx2"/>
                </a:solidFill>
                <a:latin typeface="Open Sans" panose="020B0606030504020204" pitchFamily="34" charset="0"/>
              </a:rPr>
              <a:t>complementary capabilities </a:t>
            </a:r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of </a:t>
            </a:r>
            <a:r>
              <a:rPr lang="zh-CN" altLang="en-US" sz="2000" dirty="0">
                <a:solidFill>
                  <a:schemeClr val="tx2"/>
                </a:solidFill>
                <a:latin typeface="Open Sans" panose="020B0606030504020204" pitchFamily="34" charset="0"/>
              </a:rPr>
              <a:t>different sensors</a:t>
            </a:r>
            <a:endParaRPr lang="en-US" altLang="zh-CN" sz="2000" dirty="0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endParaRPr lang="en-US" altLang="zh-CN" sz="2000" dirty="0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aim: providing</a:t>
            </a:r>
            <a:r>
              <a:rPr lang="zh-CN" altLang="en-US" sz="2000" dirty="0">
                <a:solidFill>
                  <a:schemeClr val="tx2"/>
                </a:solidFill>
                <a:latin typeface="Open Sans" panose="020B0606030504020204" pitchFamily="34" charset="0"/>
              </a:rPr>
              <a:t> higher redundancy</a:t>
            </a:r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A265ED-F822-4903-8EAE-48673A525DC0}"/>
              </a:ext>
            </a:extLst>
          </p:cNvPr>
          <p:cNvSpPr/>
          <p:nvPr/>
        </p:nvSpPr>
        <p:spPr>
          <a:xfrm>
            <a:off x="914400" y="4218515"/>
            <a:ext cx="6617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aim: </a:t>
            </a:r>
            <a:r>
              <a:rPr lang="zh-CN" altLang="en-US" sz="2000" dirty="0">
                <a:solidFill>
                  <a:schemeClr val="tx2"/>
                </a:solidFill>
                <a:latin typeface="Open Sans" panose="020B0606030504020204" pitchFamily="34" charset="0"/>
              </a:rPr>
              <a:t>obtaining the exact location of the vehicle</a:t>
            </a:r>
            <a:endParaRPr lang="en-US" altLang="zh-CN" sz="2000" dirty="0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endParaRPr lang="en-US" altLang="zh-CN" sz="2000" dirty="0">
              <a:solidFill>
                <a:schemeClr val="tx2"/>
              </a:solidFill>
              <a:latin typeface="Open Sans" panose="020B0606030504020204" pitchFamily="34" charset="0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         drawing</a:t>
            </a:r>
            <a:r>
              <a:rPr lang="zh-CN" altLang="en-US" sz="2000" dirty="0">
                <a:solidFill>
                  <a:schemeClr val="tx2"/>
                </a:solidFill>
                <a:latin typeface="Open Sans" panose="020B0606030504020204" pitchFamily="34" charset="0"/>
              </a:rPr>
              <a:t> high-precision maps for path planning</a:t>
            </a:r>
          </a:p>
        </p:txBody>
      </p:sp>
    </p:spTree>
    <p:extLst>
      <p:ext uri="{BB962C8B-B14F-4D97-AF65-F5344CB8AC3E}">
        <p14:creationId xmlns:p14="http://schemas.microsoft.com/office/powerpoint/2010/main" val="177972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Thank you for attention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3634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AEA59-9CA9-4DAA-9398-2AE2E657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zh-CN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21AEF-D401-4613-8F9A-A136A08F36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763" y="1046747"/>
            <a:ext cx="8373201" cy="4687304"/>
          </a:xfrm>
        </p:spPr>
        <p:txBody>
          <a:bodyPr/>
          <a:lstStyle/>
          <a:p>
            <a:r>
              <a:rPr lang="en-US" altLang="zh-CN" dirty="0"/>
              <a:t>[1] </a:t>
            </a:r>
            <a:r>
              <a:rPr lang="en-US" altLang="zh-CN" dirty="0" err="1"/>
              <a:t>Nugraha</a:t>
            </a:r>
            <a:r>
              <a:rPr lang="en-US" altLang="zh-CN" dirty="0"/>
              <a:t> B T, </a:t>
            </a:r>
            <a:r>
              <a:rPr lang="en-US" altLang="zh-CN" dirty="0" err="1"/>
              <a:t>Su</a:t>
            </a:r>
            <a:r>
              <a:rPr lang="en-US" altLang="zh-CN" dirty="0"/>
              <a:t> S F. Towards self-driving car using convolutional neural network and road lane detector[C]//Automation, Cognitive Science, Optics, Micro Electro-Mechanical System, and Information Technology (ICACOMIT), 2017 2nd International Conference on. IEEE, 2017: 65-69.</a:t>
            </a:r>
            <a:endParaRPr lang="zh-CN" altLang="zh-CN" dirty="0"/>
          </a:p>
          <a:p>
            <a:r>
              <a:rPr lang="en-US" altLang="zh-CN" dirty="0"/>
              <a:t>[2] Lim K L, </a:t>
            </a:r>
            <a:r>
              <a:rPr lang="en-US" altLang="zh-CN" dirty="0" err="1"/>
              <a:t>Drage</a:t>
            </a:r>
            <a:r>
              <a:rPr lang="en-US" altLang="zh-CN" dirty="0"/>
              <a:t> T, </a:t>
            </a:r>
            <a:r>
              <a:rPr lang="en-US" altLang="zh-CN" dirty="0" err="1"/>
              <a:t>Brä</a:t>
            </a:r>
            <a:r>
              <a:rPr lang="en-US" altLang="zh-CN" dirty="0"/>
              <a:t> T. Implementation of semantic segmentation for road and lane detection on an autonomous ground vehicle with LIDAR[C]//</a:t>
            </a:r>
            <a:r>
              <a:rPr lang="en-US" altLang="zh-CN" dirty="0" err="1"/>
              <a:t>Multisensor</a:t>
            </a:r>
            <a:r>
              <a:rPr lang="en-US" altLang="zh-CN" dirty="0"/>
              <a:t> Fusion and Integration for Intelligent Systems (MFI), 2017 IEEE International Conference on. IEEE, 2017: 429-434.</a:t>
            </a:r>
          </a:p>
          <a:p>
            <a:r>
              <a:rPr lang="en-US" altLang="zh-CN" dirty="0"/>
              <a:t>[3] </a:t>
            </a:r>
            <a:r>
              <a:rPr lang="en-US" altLang="zh-CN" dirty="0" err="1"/>
              <a:t>Badrinarayanan</a:t>
            </a:r>
            <a:r>
              <a:rPr lang="en-US" altLang="zh-CN" dirty="0"/>
              <a:t> V, Kendall A, </a:t>
            </a:r>
            <a:r>
              <a:rPr lang="en-US" altLang="zh-CN" dirty="0" err="1"/>
              <a:t>Cipolla</a:t>
            </a:r>
            <a:r>
              <a:rPr lang="en-US" altLang="zh-CN" dirty="0"/>
              <a:t> R. </a:t>
            </a:r>
            <a:r>
              <a:rPr lang="en-US" altLang="zh-CN" dirty="0" err="1"/>
              <a:t>Segnet</a:t>
            </a:r>
            <a:r>
              <a:rPr lang="en-US" altLang="zh-CN" dirty="0"/>
              <a:t>: A deep convolutional encoder-decoder architecture for image segmentation[J]. </a:t>
            </a:r>
            <a:r>
              <a:rPr lang="en-US" altLang="zh-CN" dirty="0" err="1"/>
              <a:t>arXiv</a:t>
            </a:r>
            <a:r>
              <a:rPr lang="en-US" altLang="zh-CN" dirty="0"/>
              <a:t> preprint arXiv:1511.00561, 2015.</a:t>
            </a:r>
            <a:endParaRPr lang="zh-CN" altLang="zh-CN" dirty="0"/>
          </a:p>
          <a:p>
            <a:r>
              <a:rPr lang="en-US" altLang="zh-CN" dirty="0"/>
              <a:t>[4] Ji J, </a:t>
            </a:r>
            <a:r>
              <a:rPr lang="en-US" altLang="zh-CN" dirty="0" err="1"/>
              <a:t>Khajepour</a:t>
            </a:r>
            <a:r>
              <a:rPr lang="en-US" altLang="zh-CN" dirty="0"/>
              <a:t> A, </a:t>
            </a:r>
            <a:r>
              <a:rPr lang="en-US" altLang="zh-CN" dirty="0" err="1"/>
              <a:t>Melek</a:t>
            </a:r>
            <a:r>
              <a:rPr lang="en-US" altLang="zh-CN" dirty="0"/>
              <a:t> W </a:t>
            </a:r>
            <a:r>
              <a:rPr lang="en-US" altLang="zh-CN" dirty="0" err="1"/>
              <a:t>W</a:t>
            </a:r>
            <a:r>
              <a:rPr lang="en-US" altLang="zh-CN" dirty="0"/>
              <a:t>, et al. Path planning and tracking for vehicle collision avoidance based on model predictive control with </a:t>
            </a:r>
            <a:r>
              <a:rPr lang="en-US" altLang="zh-CN" dirty="0" err="1"/>
              <a:t>multiconstraints</a:t>
            </a:r>
            <a:r>
              <a:rPr lang="en-US" altLang="zh-CN" dirty="0"/>
              <a:t>[J]. IEEE Transactions on Vehicular Technology, 2017, 66(2): 952-964.</a:t>
            </a:r>
            <a:endParaRPr lang="zh-CN" altLang="zh-CN" dirty="0"/>
          </a:p>
          <a:p>
            <a:r>
              <a:rPr lang="en-US" altLang="zh-CN" dirty="0"/>
              <a:t>[5] Funke J, Brown M, </a:t>
            </a:r>
            <a:r>
              <a:rPr lang="en-US" altLang="zh-CN" dirty="0" err="1"/>
              <a:t>Erlien</a:t>
            </a:r>
            <a:r>
              <a:rPr lang="en-US" altLang="zh-CN" dirty="0"/>
              <a:t> S M, et al. Collision avoidance and stabilization for autonomous vehicles in emergency scenarios[J]. IEEE Transactions on Control Systems Technology, 2017, 25(4): 1204-1216.</a:t>
            </a:r>
            <a:endParaRPr lang="zh-CN" altLang="zh-CN" dirty="0"/>
          </a:p>
          <a:p>
            <a:pPr marL="720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285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AEA59-9CA9-4DAA-9398-2AE2E657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zh-CN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21AEF-D401-4613-8F9A-A136A08F36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[6] Blog of </a:t>
            </a:r>
            <a:r>
              <a:rPr lang="en-US" altLang="zh-CN" dirty="0" err="1"/>
              <a:t>AdamShan</a:t>
            </a:r>
            <a:r>
              <a:rPr lang="en-US" altLang="zh-CN" dirty="0"/>
              <a:t> : https://blog.csdn.net/adamshan/article/details/79083755</a:t>
            </a:r>
            <a:endParaRPr lang="zh-CN" altLang="zh-CN" dirty="0"/>
          </a:p>
          <a:p>
            <a:r>
              <a:rPr lang="en-US" altLang="zh-CN" dirty="0"/>
              <a:t>[7] Blog of </a:t>
            </a:r>
            <a:r>
              <a:rPr lang="en-US" altLang="zh-CN" dirty="0" err="1"/>
              <a:t>junshen</a:t>
            </a:r>
            <a:r>
              <a:rPr lang="en-US" altLang="zh-CN" dirty="0"/>
              <a:t> : https://blog.csdn.net/junshen1314/article/details/50472410</a:t>
            </a:r>
            <a:endParaRPr lang="zh-CN" altLang="zh-CN" dirty="0"/>
          </a:p>
          <a:p>
            <a:r>
              <a:rPr lang="en-US" altLang="zh-CN" dirty="0"/>
              <a:t>[8] </a:t>
            </a:r>
            <a:r>
              <a:rPr lang="en-US" altLang="zh-CN" dirty="0" err="1"/>
              <a:t>Szegedy</a:t>
            </a:r>
            <a:r>
              <a:rPr lang="en-US" altLang="zh-CN" dirty="0"/>
              <a:t> C, Liu W, Jia Y, et al. Going deeper with convolutions[C]. </a:t>
            </a:r>
            <a:r>
              <a:rPr lang="en-US" altLang="zh-CN" dirty="0" err="1"/>
              <a:t>Cvpr</a:t>
            </a:r>
            <a:r>
              <a:rPr lang="en-US" altLang="zh-CN" dirty="0"/>
              <a:t>, 2015.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33950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464" y="2788013"/>
            <a:ext cx="2454441" cy="1198491"/>
          </a:xfrm>
        </p:spPr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6000" dirty="0"/>
              <a:t>Q &amp; A</a:t>
            </a:r>
            <a:endParaRPr lang="de-DE" altLang="zh-CN" sz="6000" dirty="0"/>
          </a:p>
        </p:txBody>
      </p:sp>
    </p:spTree>
    <p:extLst>
      <p:ext uri="{BB962C8B-B14F-4D97-AF65-F5344CB8AC3E}">
        <p14:creationId xmlns:p14="http://schemas.microsoft.com/office/powerpoint/2010/main" val="217295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5"/>
            <a:r>
              <a:rPr lang="de-DE" sz="3200" b="1" dirty="0">
                <a:solidFill>
                  <a:schemeClr val="bg1"/>
                </a:solidFill>
                <a:latin typeface="+mj-lt"/>
              </a:rPr>
              <a:t>Motivation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627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3514A7-DB15-438B-92ED-C394B58F2B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400" b="1" dirty="0"/>
              <a:t>Necessity :</a:t>
            </a:r>
          </a:p>
          <a:p>
            <a:r>
              <a:rPr lang="de-DE" sz="2400" b="1" dirty="0"/>
              <a:t>	</a:t>
            </a:r>
            <a:r>
              <a:rPr lang="zh-CN" altLang="en-US" sz="2400" b="1" dirty="0"/>
              <a:t> •</a:t>
            </a:r>
            <a:r>
              <a:rPr lang="de-DE" sz="2400" dirty="0"/>
              <a:t> to prevent from traffic accidents</a:t>
            </a:r>
          </a:p>
          <a:p>
            <a:r>
              <a:rPr lang="de-DE" sz="2400" dirty="0"/>
              <a:t>	</a:t>
            </a:r>
            <a:r>
              <a:rPr lang="zh-CN" altLang="en-US" sz="2400" b="1" dirty="0"/>
              <a:t> •</a:t>
            </a:r>
            <a:r>
              <a:rPr lang="de-DE" sz="2400" dirty="0"/>
              <a:t> to help people with disabilities</a:t>
            </a:r>
          </a:p>
          <a:p>
            <a:endParaRPr lang="de-DE" sz="2400" dirty="0"/>
          </a:p>
          <a:p>
            <a:r>
              <a:rPr lang="de-DE" sz="2400" b="1" dirty="0"/>
              <a:t>Possibility:</a:t>
            </a:r>
          </a:p>
          <a:p>
            <a:r>
              <a:rPr lang="de-DE" sz="2400" b="1" dirty="0"/>
              <a:t>	</a:t>
            </a:r>
            <a:r>
              <a:rPr lang="en-US" sz="2400" dirty="0"/>
              <a:t> </a:t>
            </a:r>
            <a:r>
              <a:rPr lang="zh-CN" altLang="en-US" sz="2400" b="1" dirty="0"/>
              <a:t>•</a:t>
            </a:r>
            <a:r>
              <a:rPr lang="zh-CN" altLang="en-US" sz="2400" dirty="0"/>
              <a:t> </a:t>
            </a:r>
            <a:r>
              <a:rPr lang="en-US" sz="2400" dirty="0"/>
              <a:t>the development of deep learning technology </a:t>
            </a:r>
          </a:p>
          <a:p>
            <a:r>
              <a:rPr lang="en-US" sz="2400" dirty="0"/>
              <a:t>	 </a:t>
            </a:r>
            <a:r>
              <a:rPr lang="zh-CN" altLang="en-US" sz="2400" b="1" dirty="0"/>
              <a:t>•</a:t>
            </a:r>
            <a:r>
              <a:rPr lang="en-US" sz="2400" dirty="0"/>
              <a:t> the improvement of computing power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24556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3F6BF-0293-4B12-B411-F5BE1D21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35" y="3387259"/>
            <a:ext cx="8307491" cy="1198491"/>
          </a:xfrm>
        </p:spPr>
        <p:txBody>
          <a:bodyPr/>
          <a:lstStyle/>
          <a:p>
            <a:r>
              <a:rPr lang="de-DE" altLang="zh-CN" dirty="0"/>
              <a:t>Method:</a:t>
            </a:r>
            <a:r>
              <a:rPr lang="en-US" altLang="zh-CN" dirty="0"/>
              <a:t> r</a:t>
            </a:r>
            <a:r>
              <a:rPr lang="de-DE" altLang="zh-CN" dirty="0"/>
              <a:t>oad lane detection </a:t>
            </a:r>
          </a:p>
        </p:txBody>
      </p:sp>
    </p:spTree>
    <p:extLst>
      <p:ext uri="{BB962C8B-B14F-4D97-AF65-F5344CB8AC3E}">
        <p14:creationId xmlns:p14="http://schemas.microsoft.com/office/powerpoint/2010/main" val="385147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7F5F3-F7EB-4035-AD67-2442FF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 </a:t>
            </a:r>
            <a:r>
              <a:rPr lang="en-US" altLang="zh-CN" dirty="0"/>
              <a:t>road lane detection</a:t>
            </a:r>
            <a:r>
              <a:rPr lang="zh-CN" altLang="en-US" dirty="0"/>
              <a:t>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3514A7-DB15-438B-92ED-C394B58F2B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1887479"/>
          </a:xfrm>
        </p:spPr>
        <p:txBody>
          <a:bodyPr/>
          <a:lstStyle/>
          <a:p>
            <a:pPr lvl="1" indent="0">
              <a:buNone/>
            </a:pPr>
            <a:r>
              <a:rPr lang="de-DE" sz="2400" b="1" dirty="0"/>
              <a:t>1) </a:t>
            </a:r>
            <a:r>
              <a:rPr lang="de-DE" sz="2400" dirty="0"/>
              <a:t>image warping process and polynomial regression</a:t>
            </a:r>
            <a:endParaRPr lang="en-US" altLang="zh-CN" sz="2400" dirty="0"/>
          </a:p>
          <a:p>
            <a:pPr lvl="1" indent="0">
              <a:buNone/>
            </a:pPr>
            <a:r>
              <a:rPr lang="en-US" altLang="zh-CN" sz="2400" dirty="0"/>
              <a:t>	</a:t>
            </a:r>
          </a:p>
          <a:p>
            <a:pPr lvl="1" indent="0">
              <a:buNone/>
            </a:pPr>
            <a:r>
              <a:rPr lang="en-US" altLang="zh-CN" sz="2400" dirty="0"/>
              <a:t>	  </a:t>
            </a:r>
            <a:r>
              <a:rPr lang="en-US" altLang="zh-CN" sz="2000" dirty="0"/>
              <a:t>a) changing the perspective</a:t>
            </a:r>
          </a:p>
          <a:p>
            <a:pPr lvl="1" indent="0">
              <a:buNone/>
            </a:pPr>
            <a:endParaRPr lang="de-DE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1B18D9-FB36-438B-A086-A77C41B447D7}"/>
              </a:ext>
            </a:extLst>
          </p:cNvPr>
          <p:cNvPicPr/>
          <p:nvPr/>
        </p:nvPicPr>
        <p:blipFill>
          <a:blip r:embed="rId2"/>
          <a:srcRect l="1463" r="1280"/>
          <a:stretch>
            <a:fillRect/>
          </a:stretch>
        </p:blipFill>
        <p:spPr>
          <a:xfrm>
            <a:off x="1799595" y="2384512"/>
            <a:ext cx="5743818" cy="322738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23BB301-F143-4F58-A09E-8B18D8927A3A}"/>
              </a:ext>
            </a:extLst>
          </p:cNvPr>
          <p:cNvSpPr/>
          <p:nvPr/>
        </p:nvSpPr>
        <p:spPr>
          <a:xfrm>
            <a:off x="395287" y="5414589"/>
            <a:ext cx="361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Nugraha</a:t>
            </a:r>
            <a:r>
              <a:rPr lang="en-US" altLang="zh-CN" dirty="0">
                <a:solidFill>
                  <a:schemeClr val="bg2"/>
                </a:solidFill>
              </a:rPr>
              <a:t> et al.[1]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5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BB504-20D1-40C7-8919-9D0C6354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 </a:t>
            </a:r>
            <a:r>
              <a:rPr lang="en-US" altLang="zh-CN" dirty="0"/>
              <a:t>road lane detection</a:t>
            </a:r>
            <a:r>
              <a:rPr lang="zh-CN" altLang="en-US" dirty="0"/>
              <a:t> </a:t>
            </a:r>
            <a:endParaRPr lang="de-D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894320-A678-4CCA-A9E6-6A828B476487}"/>
              </a:ext>
            </a:extLst>
          </p:cNvPr>
          <p:cNvSpPr/>
          <p:nvPr/>
        </p:nvSpPr>
        <p:spPr>
          <a:xfrm>
            <a:off x="1107976" y="1178808"/>
            <a:ext cx="6815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    b) approximating the lane with polynomial regression</a:t>
            </a:r>
            <a:endParaRPr lang="zh-CN" altLang="en-US" sz="20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6" name="图片 5" descr="IMG_256">
            <a:extLst>
              <a:ext uri="{FF2B5EF4-FFF2-40B4-BE49-F238E27FC236}">
                <a16:creationId xmlns:a16="http://schemas.microsoft.com/office/drawing/2014/main" id="{B0DB92FC-B773-4BD6-8639-9B71F6FA613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95287" y="2096993"/>
            <a:ext cx="8343648" cy="240281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A79317-F278-4890-93DB-782C5E2593ED}"/>
              </a:ext>
            </a:extLst>
          </p:cNvPr>
          <p:cNvSpPr/>
          <p:nvPr/>
        </p:nvSpPr>
        <p:spPr>
          <a:xfrm>
            <a:off x="395287" y="5410416"/>
            <a:ext cx="361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</a:t>
            </a:r>
            <a:r>
              <a:rPr lang="en-US" altLang="zh-CN" dirty="0" err="1">
                <a:solidFill>
                  <a:schemeClr val="bg2"/>
                </a:solidFill>
              </a:rPr>
              <a:t>Nugraha</a:t>
            </a:r>
            <a:r>
              <a:rPr lang="en-US" altLang="zh-CN" dirty="0">
                <a:solidFill>
                  <a:schemeClr val="bg2"/>
                </a:solidFill>
              </a:rPr>
              <a:t> et al.[1]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2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BB504-20D1-40C7-8919-9D0C6354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 </a:t>
            </a:r>
            <a:r>
              <a:rPr lang="en-US" altLang="zh-CN" dirty="0"/>
              <a:t>road lane detection</a:t>
            </a:r>
            <a:r>
              <a:rPr lang="zh-CN" altLang="en-US" dirty="0"/>
              <a:t> </a:t>
            </a:r>
            <a:endParaRPr lang="de-D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894320-A678-4CCA-A9E6-6A828B476487}"/>
              </a:ext>
            </a:extLst>
          </p:cNvPr>
          <p:cNvSpPr/>
          <p:nvPr/>
        </p:nvSpPr>
        <p:spPr>
          <a:xfrm>
            <a:off x="1107976" y="1178808"/>
            <a:ext cx="325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problem: too much noise</a:t>
            </a:r>
            <a:endParaRPr lang="zh-CN" altLang="en-US" sz="20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252DF-605B-4966-BA45-C24D8B2FE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2" y="1728211"/>
            <a:ext cx="8005196" cy="25670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733243-D3CD-43D7-82FC-186BF3B0694A}"/>
              </a:ext>
            </a:extLst>
          </p:cNvPr>
          <p:cNvSpPr/>
          <p:nvPr/>
        </p:nvSpPr>
        <p:spPr>
          <a:xfrm>
            <a:off x="945014" y="4869376"/>
            <a:ext cx="7253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Open Sans" panose="020B0606030504020204" pitchFamily="34" charset="0"/>
              </a:rPr>
              <a:t>a possible solution: segment the objects in images</a:t>
            </a:r>
            <a:endParaRPr lang="zh-CN" altLang="en-US" sz="20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506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BB504-20D1-40C7-8919-9D0C6354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dirty="0"/>
              <a:t>Method: </a:t>
            </a:r>
            <a:r>
              <a:rPr lang="en-US" altLang="zh-CN" dirty="0"/>
              <a:t>road lane detection</a:t>
            </a:r>
            <a:r>
              <a:rPr lang="zh-CN" altLang="en-US" dirty="0"/>
              <a:t> 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DB3F77-CAF3-444E-9C82-30B363CA43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7" y="1077663"/>
            <a:ext cx="8373201" cy="1930231"/>
          </a:xfrm>
        </p:spPr>
        <p:txBody>
          <a:bodyPr/>
          <a:lstStyle/>
          <a:p>
            <a:pPr lvl="1" indent="0">
              <a:buNone/>
            </a:pPr>
            <a:r>
              <a:rPr lang="de-DE" sz="2400" b="1" dirty="0"/>
              <a:t>2) </a:t>
            </a:r>
            <a:r>
              <a:rPr lang="en-US" altLang="zh-CN" sz="2400" dirty="0" err="1"/>
              <a:t>SegNet</a:t>
            </a:r>
            <a:r>
              <a:rPr lang="en-US" altLang="zh-CN" sz="2400" dirty="0"/>
              <a:t> </a:t>
            </a:r>
            <a:r>
              <a:rPr lang="en-US" altLang="zh-CN" sz="2400"/>
              <a:t>(segmenting </a:t>
            </a:r>
            <a:r>
              <a:rPr lang="en-US" altLang="zh-CN" sz="2400" dirty="0"/>
              <a:t>network)</a:t>
            </a:r>
          </a:p>
          <a:p>
            <a:pPr lvl="1" indent="0">
              <a:buNone/>
            </a:pPr>
            <a:endParaRPr lang="en-US" altLang="zh-CN" sz="2400" dirty="0"/>
          </a:p>
          <a:p>
            <a:pPr lvl="1" indent="0">
              <a:buNone/>
            </a:pPr>
            <a:r>
              <a:rPr lang="en-US" altLang="zh-CN" sz="2000" dirty="0"/>
              <a:t>	   a) aim: improving the accuracy of lane detection </a:t>
            </a:r>
            <a:endParaRPr lang="en-US" altLang="zh-CN" sz="3200" dirty="0"/>
          </a:p>
          <a:p>
            <a:pPr lvl="1" indent="0">
              <a:buNone/>
            </a:pPr>
            <a:endParaRPr lang="en-US" altLang="zh-CN" sz="2000" dirty="0"/>
          </a:p>
          <a:p>
            <a:pPr lvl="1" indent="0">
              <a:buNone/>
            </a:pPr>
            <a:endParaRPr lang="de-DE" sz="2400" dirty="0"/>
          </a:p>
        </p:txBody>
      </p:sp>
      <p:pic>
        <p:nvPicPr>
          <p:cNvPr id="8" name="图片 7" descr="IMG_258">
            <a:extLst>
              <a:ext uri="{FF2B5EF4-FFF2-40B4-BE49-F238E27FC236}">
                <a16:creationId xmlns:a16="http://schemas.microsoft.com/office/drawing/2014/main" id="{FB803278-7644-4EF3-A56B-E4B7B7C0A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9228" y="2681536"/>
            <a:ext cx="6885544" cy="2617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61A5D5-39E4-4273-A42B-353267445ADA}"/>
              </a:ext>
            </a:extLst>
          </p:cNvPr>
          <p:cNvSpPr/>
          <p:nvPr/>
        </p:nvSpPr>
        <p:spPr>
          <a:xfrm>
            <a:off x="395287" y="5411005"/>
            <a:ext cx="361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</a:rPr>
              <a:t>Source: Lim et al.[2]</a:t>
            </a:r>
            <a:endParaRPr lang="zh-CN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096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räsentationsvorlage_TUD_4zu3.potx" id="{1C544723-7F2E-418A-9E3B-CED191FDBF2D}" vid="{87D4FD80-0831-4EA3-9991-881292BE93D6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2018_Praesentationsvorlage_TUD_4zu3</Template>
  <TotalTime>1338</TotalTime>
  <Words>653</Words>
  <Application>Microsoft Office PowerPoint</Application>
  <PresentationFormat>全屏显示(4:3)</PresentationFormat>
  <Paragraphs>144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Open Sans</vt:lpstr>
      <vt:lpstr>Calibri</vt:lpstr>
      <vt:lpstr>Symbol</vt:lpstr>
      <vt:lpstr>Arial</vt:lpstr>
      <vt:lpstr>Cambria Math</vt:lpstr>
      <vt:lpstr>TUD_2018</vt:lpstr>
      <vt:lpstr>WPS 公式 3.0</vt:lpstr>
      <vt:lpstr>self-driving car technology introduction</vt:lpstr>
      <vt:lpstr>Contents of this presentation</vt:lpstr>
      <vt:lpstr>Motivation</vt:lpstr>
      <vt:lpstr>Motivation</vt:lpstr>
      <vt:lpstr>Method: road lane detection </vt:lpstr>
      <vt:lpstr>Method: road lane detection </vt:lpstr>
      <vt:lpstr>Method: road lane detection </vt:lpstr>
      <vt:lpstr>Method: road lane detection </vt:lpstr>
      <vt:lpstr>Method: road lane detection </vt:lpstr>
      <vt:lpstr>Method: road lane detection 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Method: collision avoidance</vt:lpstr>
      <vt:lpstr>Summary</vt:lpstr>
      <vt:lpstr>Summary</vt:lpstr>
      <vt:lpstr>Future work</vt:lpstr>
      <vt:lpstr>Future work</vt:lpstr>
      <vt:lpstr>Thank you for attention </vt:lpstr>
      <vt:lpstr>Reference</vt:lpstr>
      <vt:lpstr>Reference</vt:lpstr>
      <vt:lpstr>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car technology introduction</dc:title>
  <dc:creator>Hu Xi</dc:creator>
  <cp:lastModifiedBy> </cp:lastModifiedBy>
  <cp:revision>423</cp:revision>
  <dcterms:created xsi:type="dcterms:W3CDTF">2018-06-19T12:45:33Z</dcterms:created>
  <dcterms:modified xsi:type="dcterms:W3CDTF">2018-07-12T10:30:57Z</dcterms:modified>
</cp:coreProperties>
</file>